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1" r:id="rId8"/>
    <p:sldId id="260" r:id="rId9"/>
    <p:sldId id="264" r:id="rId1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775159D-ED84-4B9C-8700-6E9A2C6B80F1}" type="datetimeFigureOut">
              <a:rPr lang="ca-ES" smtClean="0"/>
              <a:t>02/11/2016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7DFCD82-471F-410E-BE49-85FDCCBA15DF}" type="slidenum">
              <a:rPr lang="ca-ES" smtClean="0"/>
              <a:t>‹Nº›</a:t>
            </a:fld>
            <a:endParaRPr lang="ca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El Consell Escolar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Fes sentir la teva veu</a:t>
            </a:r>
            <a:endParaRPr lang="ca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47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Per què serveix el Consell Escolar?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</p:spPr>
        <p:txBody>
          <a:bodyPr>
            <a:noAutofit/>
          </a:bodyPr>
          <a:lstStyle/>
          <a:p>
            <a:r>
              <a:rPr lang="ca-ES" sz="3200" b="1" dirty="0"/>
              <a:t>La funció principal del consell escolar és participar en la presa de decisions en relació amb aquells temes importants per al funcionament i l'organització del centre: </a:t>
            </a:r>
            <a:endParaRPr lang="ca-ES" sz="3200" dirty="0"/>
          </a:p>
          <a:p>
            <a:endParaRPr lang="ca-E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43840"/>
            <a:ext cx="1728192" cy="134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15251"/>
            <a:ext cx="2232248" cy="114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472" y="4615250"/>
            <a:ext cx="2017872" cy="114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46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I això en què es concreta?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a-ES" b="1" dirty="0" smtClean="0"/>
              <a:t>El </a:t>
            </a:r>
            <a:r>
              <a:rPr lang="ca-ES" b="1" dirty="0"/>
              <a:t>consell escolar ha de ser consultat pel director de manera preceptiva per valorar la proposta del projecte educatiu i manifestar el seu suport amb una majoria de les tres cinquenes parts dels membres.</a:t>
            </a:r>
            <a:endParaRPr lang="ca-ES" dirty="0"/>
          </a:p>
          <a:p>
            <a:pPr lvl="0"/>
            <a:r>
              <a:rPr lang="ca-ES" b="1" dirty="0"/>
              <a:t>Participar en l'aprovació </a:t>
            </a:r>
            <a:r>
              <a:rPr lang="ca-ES" b="1" dirty="0" smtClean="0"/>
              <a:t>de:</a:t>
            </a:r>
          </a:p>
          <a:p>
            <a:pPr lvl="1"/>
            <a:r>
              <a:rPr lang="ca-ES" b="1" dirty="0" smtClean="0"/>
              <a:t>La PGA (Programació General Anual)</a:t>
            </a:r>
          </a:p>
          <a:p>
            <a:pPr lvl="1"/>
            <a:r>
              <a:rPr lang="ca-ES" b="1" dirty="0" smtClean="0"/>
              <a:t>Les NOFC (Normes d’Organització i Funcionament del Centre)</a:t>
            </a:r>
          </a:p>
          <a:p>
            <a:pPr lvl="1"/>
            <a:r>
              <a:rPr lang="ca-ES" b="1" dirty="0" smtClean="0"/>
              <a:t>La Gestió Econòmica del centre.</a:t>
            </a:r>
            <a:endParaRPr lang="ca-ES" b="1" dirty="0"/>
          </a:p>
          <a:p>
            <a:pPr marL="365760" lvl="1" indent="0">
              <a:buNone/>
            </a:pPr>
            <a:r>
              <a:rPr lang="ca-ES" b="1" dirty="0" smtClean="0"/>
              <a:t>El </a:t>
            </a:r>
            <a:r>
              <a:rPr lang="ca-ES" b="1" dirty="0"/>
              <a:t>consell escolar ha de ser consultat de manera preceptiva per valorar cada una de les propostes i manifestar el seu suport per majoria simple dels membres.</a:t>
            </a:r>
            <a:endParaRPr lang="ca-ES" dirty="0"/>
          </a:p>
          <a:p>
            <a:pPr lvl="0"/>
            <a:r>
              <a:rPr lang="ca-ES" b="1" dirty="0"/>
              <a:t>Avaluar l'aplicació del projecte educatiu i de les seves modificacions així com de la resta de documents de gestió del centre.</a:t>
            </a:r>
            <a:endParaRPr lang="ca-ES" dirty="0"/>
          </a:p>
          <a:p>
            <a:pPr lvl="0"/>
            <a:r>
              <a:rPr lang="ca-ES" b="1" dirty="0"/>
              <a:t>Aprovar les propostes d'acords de coresponsabilitat, convenis i altres acords de col·laboració del centre amb entitats i institucions.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56785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I això en què es concreta?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a-ES" b="1" dirty="0" smtClean="0"/>
              <a:t>Intervenir </a:t>
            </a:r>
            <a:r>
              <a:rPr lang="ca-ES" b="1" dirty="0"/>
              <a:t>en el procediment d'admissió d'alumnes.</a:t>
            </a:r>
            <a:endParaRPr lang="ca-ES" dirty="0"/>
          </a:p>
          <a:p>
            <a:pPr lvl="0"/>
            <a:r>
              <a:rPr lang="ca-ES" b="1" dirty="0"/>
              <a:t>Participar en el procediment de selecció i en la proposta de cessament del director o directora.</a:t>
            </a:r>
            <a:endParaRPr lang="ca-ES" dirty="0"/>
          </a:p>
          <a:p>
            <a:pPr lvl="0"/>
            <a:r>
              <a:rPr lang="ca-ES" b="1" dirty="0"/>
              <a:t>Intervenir en la resolució dels conflictes i, si escau, revisar les sancions als alumnes.</a:t>
            </a:r>
            <a:endParaRPr lang="ca-ES" dirty="0"/>
          </a:p>
          <a:p>
            <a:pPr lvl="0"/>
            <a:r>
              <a:rPr lang="ca-ES" b="1" dirty="0"/>
              <a:t>Aprovar les directrius per a la programació d'activitats escolars complementàries i d'activitats extraescolars, i avaluar-ne el desenvolupament.</a:t>
            </a:r>
            <a:endParaRPr lang="ca-ES" dirty="0"/>
          </a:p>
          <a:p>
            <a:pPr lvl="0"/>
            <a:r>
              <a:rPr lang="ca-ES" b="1" dirty="0"/>
              <a:t>Participar en les anàlisis i les avaluacions del funcionament general del centre i conèixer l'evolució del rendiment escolar.</a:t>
            </a:r>
            <a:endParaRPr lang="ca-ES" dirty="0"/>
          </a:p>
          <a:p>
            <a:pPr lvl="0"/>
            <a:r>
              <a:rPr lang="ca-ES" b="1" dirty="0"/>
              <a:t>Aprovar els criteris de col·laboració amb altres centres i amb l'entorn.</a:t>
            </a:r>
            <a:endParaRPr lang="ca-ES" dirty="0"/>
          </a:p>
          <a:p>
            <a:pPr lvl="0"/>
            <a:r>
              <a:rPr lang="ca-ES" b="1" dirty="0"/>
              <a:t>Qualsevol altre </a:t>
            </a:r>
            <a:r>
              <a:rPr lang="ca-ES" b="1" dirty="0" smtClean="0"/>
              <a:t>funció que </a:t>
            </a:r>
            <a:r>
              <a:rPr lang="ca-ES" b="1" dirty="0"/>
              <a:t>li sigui atribuïda per les normes legals o reglamentàries.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4976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I tot això quina importància té?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De cada reunió del Consell Escolar s’aixeca acta: això implica que:</a:t>
            </a:r>
          </a:p>
          <a:p>
            <a:pPr lvl="1"/>
            <a:r>
              <a:rPr lang="ca-ES" dirty="0" smtClean="0"/>
              <a:t>Les opinions de tots els sectors queden convenientment enregistrades en un document de </a:t>
            </a:r>
            <a:r>
              <a:rPr lang="ca-ES" b="1" dirty="0" smtClean="0"/>
              <a:t>caire oficial</a:t>
            </a:r>
            <a:r>
              <a:rPr lang="ca-ES" dirty="0" smtClean="0"/>
              <a:t>. Aquestes actes són revisades i corregides, si s’escau, pels membres del Consell i són la prova de les votacions i els acords a que s’ha arribat.</a:t>
            </a:r>
          </a:p>
          <a:p>
            <a:pPr lvl="1"/>
            <a:r>
              <a:rPr lang="ca-ES" dirty="0" smtClean="0"/>
              <a:t>El Consell Escolar és, per tant, </a:t>
            </a:r>
            <a:r>
              <a:rPr lang="ca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veu «oficial» </a:t>
            </a:r>
            <a:r>
              <a:rPr lang="ca-ES" dirty="0" smtClean="0"/>
              <a:t>de la comunitat educativa. És el lloc idoni per fer-vos escoltar com a famílies, donar idees, participar i conèixer en un altre context els professionals que s’ocupen dels vostres infants.</a:t>
            </a:r>
            <a:endParaRPr lang="ca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6011"/>
            <a:ext cx="1224135" cy="172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869160"/>
            <a:ext cx="1224135" cy="172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7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I tot això quina importància té?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El PEC, les NOFC i la PGA són els documents que regulen el funcionament del centre educatiu.</a:t>
            </a:r>
          </a:p>
          <a:p>
            <a:pPr lvl="1"/>
            <a:r>
              <a:rPr lang="ca-ES" dirty="0"/>
              <a:t>Des del Consell Escolar podeu participar en la seva construcció i no es poden aprovar sense haver consultat el Consell. </a:t>
            </a:r>
            <a:endParaRPr lang="ca-ES" dirty="0" smtClean="0"/>
          </a:p>
          <a:p>
            <a:r>
              <a:rPr lang="ca-ES" dirty="0" smtClean="0"/>
              <a:t>La Gestió Econòmica.</a:t>
            </a:r>
          </a:p>
          <a:p>
            <a:pPr lvl="1"/>
            <a:r>
              <a:rPr lang="ca-ES" dirty="0" smtClean="0"/>
              <a:t>El Consell Escolar també intervé en el control de les finances de l’escola.</a:t>
            </a:r>
          </a:p>
          <a:p>
            <a:pPr lvl="0"/>
            <a:r>
              <a:rPr lang="ca-ES" dirty="0"/>
              <a:t>Participar en les anàlisis i les avaluacions del funcionament general del centre i conèixer l'evolució del rendiment escolar</a:t>
            </a:r>
            <a:r>
              <a:rPr lang="ca-ES" dirty="0" smtClean="0"/>
              <a:t>.</a:t>
            </a:r>
          </a:p>
          <a:p>
            <a:pPr lvl="0"/>
            <a:r>
              <a:rPr lang="ca-ES" dirty="0" smtClean="0"/>
              <a:t>Etc.</a:t>
            </a:r>
          </a:p>
          <a:p>
            <a:pPr lvl="0"/>
            <a:endParaRPr lang="ca-ES" dirty="0"/>
          </a:p>
          <a:p>
            <a:pPr lvl="0"/>
            <a:endParaRPr lang="ca-ES" dirty="0"/>
          </a:p>
          <a:p>
            <a:endParaRPr lang="ca-ES" dirty="0" smtClean="0"/>
          </a:p>
          <a:p>
            <a:pPr marL="0" indent="0">
              <a:buNone/>
            </a:pPr>
            <a:endParaRPr lang="ca-E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869160"/>
            <a:ext cx="2667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23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smtClean="0"/>
              <a:t>Qui forma el Consell Escolar al Montseny?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3917031"/>
          </a:xfrm>
        </p:spPr>
        <p:txBody>
          <a:bodyPr>
            <a:noAutofit/>
          </a:bodyPr>
          <a:lstStyle/>
          <a:p>
            <a:r>
              <a:rPr lang="ca-ES" sz="2800" b="1" dirty="0" smtClean="0"/>
              <a:t>Membres nats (no electes)</a:t>
            </a:r>
          </a:p>
          <a:p>
            <a:pPr lvl="1"/>
            <a:r>
              <a:rPr lang="ca-ES" sz="2800" b="1" dirty="0" smtClean="0"/>
              <a:t>El </a:t>
            </a:r>
            <a:r>
              <a:rPr lang="ca-ES" sz="2800" b="1" dirty="0"/>
              <a:t>director/a (que n'és el </a:t>
            </a:r>
            <a:r>
              <a:rPr lang="ca-ES" sz="2800" b="1" dirty="0" smtClean="0"/>
              <a:t>president/a)</a:t>
            </a:r>
            <a:endParaRPr lang="ca-ES" sz="2800" b="1" dirty="0"/>
          </a:p>
          <a:p>
            <a:pPr lvl="1"/>
            <a:r>
              <a:rPr lang="ca-ES" sz="2800" b="1" dirty="0" smtClean="0"/>
              <a:t>El/La </a:t>
            </a:r>
            <a:r>
              <a:rPr lang="ca-ES" sz="2800" b="1" dirty="0"/>
              <a:t>cap </a:t>
            </a:r>
            <a:r>
              <a:rPr lang="ca-ES" sz="2800" b="1" dirty="0" smtClean="0"/>
              <a:t>d'estudis</a:t>
            </a:r>
            <a:endParaRPr lang="ca-ES" sz="2800" b="1" dirty="0"/>
          </a:p>
          <a:p>
            <a:pPr lvl="1"/>
            <a:r>
              <a:rPr lang="ca-ES" sz="2800" b="1" dirty="0" smtClean="0"/>
              <a:t>El/La </a:t>
            </a:r>
            <a:r>
              <a:rPr lang="ca-ES" sz="2800" b="1" dirty="0"/>
              <a:t>secretari/ària </a:t>
            </a:r>
          </a:p>
          <a:p>
            <a:pPr lvl="1"/>
            <a:r>
              <a:rPr lang="ca-ES" sz="2800" b="1" dirty="0" smtClean="0"/>
              <a:t>Un/Una </a:t>
            </a:r>
            <a:r>
              <a:rPr lang="ca-ES" sz="2800" b="1" dirty="0"/>
              <a:t>representant de </a:t>
            </a:r>
            <a:r>
              <a:rPr lang="ca-ES" sz="2800" b="1" dirty="0" smtClean="0"/>
              <a:t>l'ajuntament</a:t>
            </a:r>
            <a:endParaRPr lang="ca-ES" sz="2800" b="1" dirty="0"/>
          </a:p>
          <a:p>
            <a:pPr lvl="1"/>
            <a:r>
              <a:rPr lang="ca-ES" sz="2800" b="1" dirty="0" smtClean="0"/>
              <a:t>Un/Una </a:t>
            </a:r>
            <a:r>
              <a:rPr lang="ca-ES" sz="2800" b="1" dirty="0"/>
              <a:t>representant de </a:t>
            </a:r>
            <a:r>
              <a:rPr lang="ca-ES" sz="2800" b="1" dirty="0" smtClean="0"/>
              <a:t>l'AFA (aquest càrrec el designa l’AFA, no el conjunt de famílies del centre)</a:t>
            </a:r>
            <a:r>
              <a:rPr lang="ca-ES" sz="2800" b="1" dirty="0"/>
              <a:t/>
            </a:r>
            <a:br>
              <a:rPr lang="ca-ES" sz="2800" b="1" dirty="0"/>
            </a:br>
            <a:r>
              <a:rPr lang="ca-ES" sz="2800" b="1" dirty="0"/>
              <a:t>      </a:t>
            </a:r>
            <a:endParaRPr lang="ca-ES" sz="2800" dirty="0"/>
          </a:p>
        </p:txBody>
      </p:sp>
    </p:spTree>
    <p:extLst>
      <p:ext uri="{BB962C8B-B14F-4D97-AF65-F5344CB8AC3E}">
        <p14:creationId xmlns:p14="http://schemas.microsoft.com/office/powerpoint/2010/main" val="413430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smtClean="0"/>
              <a:t>Qui forma el Consell Escolar al Montseny?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17031"/>
          </a:xfrm>
        </p:spPr>
        <p:txBody>
          <a:bodyPr>
            <a:noAutofit/>
          </a:bodyPr>
          <a:lstStyle/>
          <a:p>
            <a:r>
              <a:rPr lang="ca-ES" sz="2800" b="1" dirty="0" smtClean="0"/>
              <a:t>Membres electes: </a:t>
            </a:r>
            <a:endParaRPr lang="ca-ES" sz="2800" b="1" dirty="0"/>
          </a:p>
          <a:p>
            <a:pPr lvl="1"/>
            <a:r>
              <a:rPr lang="ca-ES" sz="2800" b="1" dirty="0" smtClean="0"/>
              <a:t>Un/Una </a:t>
            </a:r>
            <a:r>
              <a:rPr lang="ca-ES" sz="2800" b="1" dirty="0"/>
              <a:t>representant del PAS (personal d'administració i </a:t>
            </a:r>
            <a:r>
              <a:rPr lang="ca-ES" sz="2800" b="1" dirty="0" smtClean="0"/>
              <a:t>serveis)</a:t>
            </a:r>
            <a:endParaRPr lang="ca-ES" sz="2800" b="1" dirty="0"/>
          </a:p>
          <a:p>
            <a:pPr lvl="1"/>
            <a:r>
              <a:rPr lang="ca-ES" sz="2800" b="1" dirty="0" smtClean="0"/>
              <a:t>Un </a:t>
            </a:r>
            <a:r>
              <a:rPr lang="ca-ES" sz="2800" b="1" dirty="0"/>
              <a:t>nombre </a:t>
            </a:r>
            <a:r>
              <a:rPr lang="ca-ES" sz="2800" b="1" dirty="0" smtClean="0"/>
              <a:t>no inferior a 1/3 de mestres </a:t>
            </a:r>
            <a:r>
              <a:rPr lang="ca-ES" sz="2800" b="1" dirty="0"/>
              <a:t>elegits pel claustre </a:t>
            </a:r>
            <a:r>
              <a:rPr lang="ca-ES" sz="2800" b="1" dirty="0" smtClean="0"/>
              <a:t>(al </a:t>
            </a:r>
            <a:r>
              <a:rPr lang="ca-ES" sz="2800" b="1" dirty="0"/>
              <a:t>Montseny són 6 </a:t>
            </a:r>
            <a:r>
              <a:rPr lang="ca-ES" sz="2800" b="1" dirty="0" smtClean="0"/>
              <a:t>mestres)</a:t>
            </a:r>
            <a:endParaRPr lang="ca-ES" sz="2800" b="1" dirty="0"/>
          </a:p>
          <a:p>
            <a:pPr lvl="1"/>
            <a:r>
              <a:rPr lang="ca-ES" sz="2800" b="1" dirty="0" smtClean="0"/>
              <a:t>Un </a:t>
            </a:r>
            <a:r>
              <a:rPr lang="ca-ES" sz="2800" b="1" dirty="0"/>
              <a:t>nombre </a:t>
            </a:r>
            <a:r>
              <a:rPr lang="ca-ES" sz="2800" b="1" dirty="0" smtClean="0"/>
              <a:t>no inferior a 1/3 de membres del Consell de representants de les famílies (al </a:t>
            </a:r>
            <a:r>
              <a:rPr lang="ca-ES" sz="2800" b="1" dirty="0"/>
              <a:t>Montseny </a:t>
            </a:r>
            <a:r>
              <a:rPr lang="ca-ES" sz="2800" b="1" dirty="0" smtClean="0"/>
              <a:t>seran 6</a:t>
            </a:r>
            <a:r>
              <a:rPr lang="ca-ES" sz="2800" b="1" dirty="0" smtClean="0"/>
              <a:t>). </a:t>
            </a:r>
            <a:endParaRPr lang="ca-ES" sz="2800" b="1" dirty="0" smtClean="0"/>
          </a:p>
          <a:p>
            <a:pPr marL="365760" lvl="1" indent="0">
              <a:buNone/>
            </a:pPr>
            <a:endParaRPr lang="ca-ES" sz="2800" dirty="0"/>
          </a:p>
          <a:p>
            <a:endParaRPr lang="ca-ES" sz="2800" dirty="0"/>
          </a:p>
        </p:txBody>
      </p:sp>
    </p:spTree>
    <p:extLst>
      <p:ext uri="{BB962C8B-B14F-4D97-AF65-F5344CB8AC3E}">
        <p14:creationId xmlns:p14="http://schemas.microsoft.com/office/powerpoint/2010/main" val="185589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Per totes aquestes raons: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És important que feu sentir la vostra veu: participeu al Consell Escolar, ja sigui presentant la vostra candidatura, com a part d’una de les meses electorals o simplement exercint el vostre dret a vot. </a:t>
            </a:r>
            <a:r>
              <a:rPr lang="ca-ES" sz="2800" b="1" dirty="0" smtClean="0"/>
              <a:t>Com més gran sigui la participació, més reflectirà la diversitat i les diferents sensibilitats de les famílies la composició del Consell. </a:t>
            </a:r>
            <a:endParaRPr lang="ca-ES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464" y="4581128"/>
            <a:ext cx="326538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2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aja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117</TotalTime>
  <Words>668</Words>
  <Application>Microsoft Office PowerPoint</Application>
  <PresentationFormat>Presentación en pantalla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Paja</vt:lpstr>
      <vt:lpstr>El Consell Escolar</vt:lpstr>
      <vt:lpstr>Per què serveix el Consell Escolar?</vt:lpstr>
      <vt:lpstr>I això en què es concreta?</vt:lpstr>
      <vt:lpstr>I això en què es concreta?</vt:lpstr>
      <vt:lpstr>I tot això quina importància té?</vt:lpstr>
      <vt:lpstr>I tot això quina importància té?</vt:lpstr>
      <vt:lpstr>Qui forma el Consell Escolar al Montseny?</vt:lpstr>
      <vt:lpstr>Qui forma el Consell Escolar al Montseny?</vt:lpstr>
      <vt:lpstr>Per totes aquestes raons:</vt:lpstr>
    </vt:vector>
  </TitlesOfParts>
  <Company>Departament d'Ensenyament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Consell Escolar</dc:title>
  <dc:creator>Departament d'Educació</dc:creator>
  <cp:lastModifiedBy>Departament d'Educació</cp:lastModifiedBy>
  <cp:revision>14</cp:revision>
  <dcterms:created xsi:type="dcterms:W3CDTF">2016-10-26T14:09:40Z</dcterms:created>
  <dcterms:modified xsi:type="dcterms:W3CDTF">2016-11-02T15:25:37Z</dcterms:modified>
</cp:coreProperties>
</file>